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62" r:id="rId5"/>
    <p:sldId id="257" r:id="rId6"/>
    <p:sldId id="265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A863-ECBC-4B2D-95BA-9F5FE9407576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4A85-2732-4B64-94CC-30DB3A029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767C-A408-4EF4-90AC-3204D2440350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62DF9-29C6-4EB7-9D87-B89688CAA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C87C-622C-4D71-A12B-1AF81094CFD8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03E9-31D6-4C15-9ADC-F6D271CDC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69C4-78C9-42A5-B51C-BCD3A74AA91B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5F06-609A-4AA8-AFB2-61C613281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90E1-4817-41D5-A590-36518F226B11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7B6E-10A3-460D-B59D-FFB137B62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8C28-4F0B-4E66-811B-CCE3B4A04208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FF70-00A1-4264-9D42-2DEF3DE3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FF25-5B47-4C19-9BB6-355DF0FC3EF1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6068-0A9C-475D-9BD9-761AF4BD0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8C3D-0F02-4BA0-A025-5516E8023934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0A85-5DDE-4F8D-B3A2-96771DAEB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BC6E-0A03-450F-95DF-634A4FBC7194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09C7-2814-4FA9-9178-0C44EBAA3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BD40-BBCB-4976-B122-CBCAEEBE0979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E950-9218-4151-B240-0B000FF1B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86387-B471-4116-A011-6B18A76461CF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469B-528F-4DCC-8375-EFB7B9F15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F87EE0-2CC3-4633-9369-96E1C74CE2F2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7984F5-97D4-4645-9A69-A269C61AD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UralSOFT\Local Settings\Temporary Internet Files\Content.IE5\32KFHHC6\MP900427685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751" t="15628" b="11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79388" y="1773238"/>
            <a:ext cx="8964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folHlink"/>
                </a:solidFill>
                <a:latin typeface="Times New Roman" pitchFamily="18" charset="0"/>
              </a:rPr>
              <a:t>Организация учебно-исследовательской деятельности обучающихся на основе гносеологического подхода как способ формирования языковых компетенций</a:t>
            </a:r>
          </a:p>
          <a:p>
            <a:r>
              <a:rPr lang="ru-RU" sz="2800"/>
              <a:t>       </a:t>
            </a:r>
            <a:endParaRPr lang="ru-RU" sz="28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260350"/>
            <a:ext cx="842486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Book Antiqua" pitchFamily="18" charset="0"/>
              </a:rPr>
              <a:t>МБОУ «Лицей № 24 имени Героя Советского Союза </a:t>
            </a:r>
            <a:r>
              <a:rPr lang="ru-RU" b="1" i="1" dirty="0" err="1">
                <a:solidFill>
                  <a:srgbClr val="7030A0"/>
                </a:solidFill>
                <a:latin typeface="Book Antiqua" pitchFamily="18" charset="0"/>
              </a:rPr>
              <a:t>А.В.Корявина</a:t>
            </a:r>
            <a:r>
              <a:rPr lang="ru-RU" b="1" i="1" dirty="0">
                <a:solidFill>
                  <a:srgbClr val="7030A0"/>
                </a:solidFill>
                <a:latin typeface="Book Antiqua" pitchFamily="18" charset="0"/>
              </a:rPr>
              <a:t>»  г.Сергиев Посад Московской области</a:t>
            </a:r>
            <a:endParaRPr lang="ru-RU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100" y="5229225"/>
            <a:ext cx="4608513" cy="1477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Book Antiqua" pitchFamily="18" charset="0"/>
              </a:rPr>
              <a:t>Автор работы  -  учитель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Book Antiqua" pitchFamily="18" charset="0"/>
              </a:rPr>
              <a:t> русского языка и литературы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Book Antiqua" pitchFamily="18" charset="0"/>
              </a:rPr>
              <a:t> высшей квалификационной категории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Book Antiqua" pitchFamily="18" charset="0"/>
              </a:rPr>
              <a:t> МБОУ «Лицей № 24»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Book Antiqua" pitchFamily="18" charset="0"/>
              </a:rPr>
              <a:t>Сторожева Наталья Николаевна</a:t>
            </a:r>
            <a:endParaRPr lang="ru-RU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1"/>
            <a:ext cx="3984701" cy="5411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71500" y="5715000"/>
            <a:ext cx="400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Лев   Николаевич                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Толстой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72063" y="214313"/>
            <a:ext cx="36433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Слово - душа языка, его богатство и гордость. Через слово мы выражаем                               </a:t>
            </a:r>
          </a:p>
          <a:p>
            <a:pPr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свои   мысли и впитываем новые знания о жизни.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9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214938" y="428625"/>
            <a:ext cx="3571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А.С.Пушкин во всех своих произведениях употребил свыше 21 000  слов , из них 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10 000 слов он использовал 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1-2 раза.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40005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85750" y="5572125"/>
            <a:ext cx="400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Николай Алексеевич Некрасов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572000" y="928688"/>
            <a:ext cx="4286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Правилу следуй упорно: чтобы </a:t>
            </a:r>
            <a:r>
              <a:rPr lang="ru-RU" sz="4800" b="1">
                <a:latin typeface="Times New Roman" pitchFamily="18" charset="0"/>
                <a:cs typeface="Times New Roman" pitchFamily="18" charset="0"/>
              </a:rPr>
              <a:t>словам было тесно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4800" b="1">
                <a:latin typeface="Times New Roman" pitchFamily="18" charset="0"/>
                <a:cs typeface="Times New Roman" pitchFamily="18" charset="0"/>
              </a:rPr>
              <a:t>мыслям просторно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214313" y="214313"/>
            <a:ext cx="6357937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Осложненное списывание: вставьте пропущенные  буквы и объясните написание.             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Дело всей жизни.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 Владимир Иванович Даль был талантл...вым и трудолюбивым человеком.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"Толковый словарь"   дело всей 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 его жизни. Он соб...рал слова по пр...званию,  так  как   любил   и пон...мал   родной язык,    умел вслушиват...ся  в   живое   н...родное слово. 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Трудно поверить, что гиган...ская работа по сост...влению словаря ок...залась под силу одному человеку.</a:t>
            </a:r>
            <a:endParaRPr lang="ru-RU" sz="2800">
              <a:cs typeface="Arial" charset="0"/>
            </a:endParaRPr>
          </a:p>
          <a:p>
            <a:pPr eaLnBrk="0" hangingPunct="0"/>
            <a:endParaRPr lang="ru-RU" sz="2800">
              <a:cs typeface="Arial" charset="0"/>
            </a:endParaRP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5863" y="500063"/>
            <a:ext cx="2592387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4213" y="260350"/>
            <a:ext cx="799147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РР "Юный корректор". Отредактируйте текст, используя слова-подсказки.</a:t>
            </a:r>
            <a:endParaRPr lang="ru-RU" sz="2800">
              <a:cs typeface="Arial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Медвежата </a:t>
            </a:r>
            <a:endParaRPr lang="ru-RU" sz="2000">
              <a:cs typeface="Arial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На поляне мы увидели трёх медвежат. По виду медвежата казались одинаковыми, но по характеру медвежата были разные. Первый медвежонок - любитель поесть, второй - наблюдатель, а третий медвежонок - мечтатель. Один ворчливый, другой молчаливый.</a:t>
            </a:r>
            <a:endParaRPr lang="ru-RU" sz="2000">
              <a:cs typeface="Arial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  (слова для справок: малыши, топтыжка, косолапка, братишка, мишутк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2800">
              <a:cs typeface="Arial" charset="0"/>
            </a:endParaRPr>
          </a:p>
        </p:txBody>
      </p:sp>
      <p:pic>
        <p:nvPicPr>
          <p:cNvPr id="18434" name="Picture 3" descr="http://www.bugaga.ru/uploads/posts/2010-11/1288700034_bears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284538"/>
            <a:ext cx="518477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313" y="142875"/>
            <a:ext cx="2857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20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  <p:pic>
        <p:nvPicPr>
          <p:cNvPr id="3" name="Рисунок 24"/>
          <p:cNvPicPr>
            <a:picLocks noChangeAspect="1" noChangeArrowheads="1"/>
          </p:cNvPicPr>
          <p:nvPr/>
        </p:nvPicPr>
        <p:blipFill>
          <a:blip r:embed="rId2" cstate="print"/>
          <a:srcRect l="35437" t="34744" r="16019" b="8214"/>
          <a:stretch>
            <a:fillRect/>
          </a:stretch>
        </p:blipFill>
        <p:spPr bwMode="auto">
          <a:xfrm>
            <a:off x="142844" y="1857340"/>
            <a:ext cx="585791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304a3ab67da06eaa0a3f50f685f418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0"/>
            <a:ext cx="3357586" cy="203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285875" y="1000125"/>
            <a:ext cx="3571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Лесенка  успеха</a:t>
            </a:r>
            <a:endParaRPr lang="ru-RU" sz="3200">
              <a:solidFill>
                <a:srgbClr val="00B050"/>
              </a:solidFill>
              <a:cs typeface="Arial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5929313" y="2357438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Каковы результаты ?</a:t>
            </a:r>
            <a:endParaRPr lang="ru-RU" sz="3200">
              <a:solidFill>
                <a:srgbClr val="0070C0"/>
              </a:solidFill>
              <a:cs typeface="Arial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4357688" y="3929063"/>
            <a:ext cx="3571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какой целью?</a:t>
            </a:r>
            <a:endParaRPr lang="ru-RU" sz="3200">
              <a:solidFill>
                <a:srgbClr val="0070C0"/>
              </a:solidFill>
              <a:cs typeface="Arial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2857500" y="5500688"/>
            <a:ext cx="3571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я делал на уроке?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1"/>
          <p:cNvSpPr txBox="1">
            <a:spLocks noChangeArrowheads="1"/>
          </p:cNvSpPr>
          <p:nvPr/>
        </p:nvSpPr>
        <p:spPr bwMode="auto">
          <a:xfrm>
            <a:off x="714375" y="214313"/>
            <a:ext cx="7572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Больших успехов достигает тот, кто может контролировать свой путь к успеху!</a:t>
            </a:r>
          </a:p>
        </p:txBody>
      </p:sp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714375" y="3143250"/>
            <a:ext cx="75723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Домашнее задание - составить синквейн к словам "слово", "речь", "язык"</a:t>
            </a:r>
            <a:endParaRPr lang="ru-RU" sz="4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242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Arial</vt:lpstr>
      <vt:lpstr>Times New Roman</vt:lpstr>
      <vt:lpstr>Monotype Corsiva</vt:lpstr>
      <vt:lpstr>Book Antiqua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12</cp:revision>
  <dcterms:created xsi:type="dcterms:W3CDTF">2014-04-20T11:24:08Z</dcterms:created>
  <dcterms:modified xsi:type="dcterms:W3CDTF">2017-10-17T18:06:25Z</dcterms:modified>
</cp:coreProperties>
</file>